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2"/>
  </p:notesMasterIdLst>
  <p:handoutMasterIdLst>
    <p:handoutMasterId r:id="rId43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902" r:id="rId31"/>
    <p:sldId id="903" r:id="rId32"/>
    <p:sldId id="1017" r:id="rId33"/>
    <p:sldId id="1018" r:id="rId34"/>
    <p:sldId id="908" r:id="rId35"/>
    <p:sldId id="978" r:id="rId36"/>
    <p:sldId id="807" r:id="rId37"/>
    <p:sldId id="820" r:id="rId38"/>
    <p:sldId id="971" r:id="rId39"/>
    <p:sldId id="601" r:id="rId40"/>
    <p:sldId id="592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719"/>
  </p:normalViewPr>
  <p:slideViewPr>
    <p:cSldViewPr snapToGrid="0">
      <p:cViewPr varScale="1">
        <p:scale>
          <a:sx n="148" d="100"/>
          <a:sy n="148" d="100"/>
        </p:scale>
        <p:origin x="2352" y="192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2/24/21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2/24/21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6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36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36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2/24/21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49.png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28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28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36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203.png"/><Relationship Id="rId5" Type="http://schemas.openxmlformats.org/officeDocument/2006/relationships/image" Target="../media/image67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67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271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functions that support weak-collision-resistance,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r="-1362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94ECA-D909-324E-A8A1-3BF8D47E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19" y="1630393"/>
            <a:ext cx="8552081" cy="27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</a:t>
                </a:r>
                <a:r>
                  <a:rPr lang="en-US" altLang="en-US" sz="2800" kern="0" dirty="0"/>
                  <a:t>expected number 𝑞 of hashes until a collision is found is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3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/>
                  <a:t>Developer in LA develops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Repository in DC obtains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– securely and efficiently</a:t>
                </a:r>
              </a:p>
              <a:p>
                <a:pPr lvl="2"/>
                <a:r>
                  <a:rPr lang="en-US" sz="1600" u="sng"/>
                  <a:t>Don’t </a:t>
                </a:r>
                <a:r>
                  <a:rPr lang="en-US" sz="160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from LA to </a:t>
                </a:r>
                <a:r>
                  <a:rPr lang="en-US" sz="1600" b="1"/>
                  <a:t>both</a:t>
                </a:r>
                <a:r>
                  <a:rPr lang="en-US" sz="1600"/>
                  <a:t> NY and DC</a:t>
                </a:r>
                <a:endParaRPr lang="en-US" sz="1600" u="sng"/>
              </a:p>
              <a:p>
                <a:pPr lvl="1"/>
                <a:r>
                  <a:rPr lang="en-US" sz="200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/>
                  <a:t>2.  User download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/>
              </a:p>
              <a:p>
                <a:pPr lvl="1"/>
                <a:r>
                  <a:rPr lang="en-US" sz="180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/>
                  <a:t>directly from developer</a:t>
                </a:r>
              </a:p>
              <a:p>
                <a:pPr lvl="1"/>
                <a:r>
                  <a:rPr lang="en-US" sz="180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815" t="-1351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Weaker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Weaker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(or target-collision)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Weaker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ACR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SPR &amp; C</a:t>
            </a:r>
            <a:r>
              <a:rPr lang="en-GB" altLang="en-US" sz="4400"/>
              <a:t>hosen-prefix vulnerability</a:t>
            </a:r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 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</a:t>
                </a:r>
                <a:r>
                  <a:rPr lang="en-GB" altLang="en-US" sz="2400" dirty="0" err="1"/>
                  <a:t>alg</a:t>
                </a:r>
                <a:r>
                  <a:rPr lang="en-GB" altLang="en-US" sz="2400" dirty="0"/>
                  <a:t> finds 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On </a:t>
            </a:r>
            <a:r>
              <a:rPr lang="en-GB" altLang="en-US" sz="2000"/>
              <a:t>the whiteboard.</a:t>
            </a: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(CR): </a:t>
                </a:r>
                <a:r>
                  <a:rPr lang="en-GB" altLang="en-US" sz="2200" kern="0" dirty="0"/>
                  <a:t>hard to find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2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302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Extend to one-time public-key signatures.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Will be covered later when we study digital signatures. </a:t>
            </a:r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1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is a multiple of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How to model random extraction? Two models are discussed next!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blipFill>
                <a:blip r:embed="rId3"/>
                <a:stretch>
                  <a:fillRect t="-658" r="-1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Assume each bit is result of flip of coin with fixed bias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The bit 1 is produced with probability </a:t>
                </a:r>
                <a:r>
                  <a:rPr lang="en-US" altLang="en-US" sz="2000" i="1" dirty="0"/>
                  <a:t>p</a:t>
                </a:r>
                <a:r>
                  <a:rPr lang="en-US" altLang="en-US" sz="2000" dirty="0"/>
                  <a:t> and the bit 0 is produced with a probability </a:t>
                </a:r>
                <a:r>
                  <a:rPr lang="en-US" altLang="en-US" sz="2000" i="1" dirty="0"/>
                  <a:t>1 – p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Coin tosses are independent.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Von Neuman’s solution: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Arrange input in pairs of bits: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Remove pairs where bits are the same, so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6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If assumption holds (independent biased coin flips) – output is uniform !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Bit 0 or 1 is produced with probability exactly ½ 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blipFill>
                <a:blip r:embed="rId3"/>
                <a:stretch>
                  <a:fillRect t="-546" r="-1513" b="-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7100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Von Neuman’s Randomness Extractor</a:t>
            </a:r>
          </a:p>
        </p:txBody>
      </p:sp>
    </p:spTree>
    <p:extLst>
      <p:ext uri="{BB962C8B-B14F-4D97-AF65-F5344CB8AC3E}">
        <p14:creationId xmlns:p14="http://schemas.microsoft.com/office/powerpoint/2010/main" val="11590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Simple model: if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input bits are random,</a:t>
                </a:r>
                <a:br>
                  <a:rPr lang="en-US" altLang="en-US" sz="2400" dirty="0"/>
                </a:br>
                <a:r>
                  <a:rPr lang="en-US" altLang="en-US" sz="2400" dirty="0"/>
                  <a:t>                       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Simplified process: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r>
                  <a:rPr lang="en-US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blipFill>
                <a:blip r:embed="rId3"/>
                <a:stretch>
                  <a:fillRect t="-8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Bitwise Randomness Extraction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764774" y="4517305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the missing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random bits of </a:t>
                </a:r>
                <a14:m>
                  <m:oMath xmlns:m="http://schemas.openxmlformats.org/officeDocument/2006/math">
                    <m:r>
                      <a:rPr lang="en-US" altLang="en-US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a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en-US" b="0" i="1" kern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altLang="en-US" kern="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blipFill>
                <a:blip r:embed="rId4"/>
                <a:stretch>
                  <a:fillRect l="-1639" r="-3279" b="-303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blipFill>
                <a:blip r:embed="rId5"/>
                <a:stretch>
                  <a:fillRect l="-4396" t="-13187" r="-8791" b="-252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5944504" y="4573587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338516" y="4580148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Adv(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e>
                      <m:sup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): select</a:t>
                </a: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(random) bits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blipFill>
                <a:blip r:embed="rId6"/>
                <a:stretch>
                  <a:fillRect b="-1386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590800" y="4573587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9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/>
                  <a:t>Let be </a:t>
                </a:r>
                <a:r>
                  <a:rPr lang="en-GB" altLang="en-US" sz="32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/>
                  <a:t> be </a:t>
                </a:r>
                <a:r>
                  <a:rPr lang="en-US" u="sng"/>
                  <a:t>both</a:t>
                </a:r>
                <a:r>
                  <a:rPr lang="en-US"/>
                  <a:t> CRHF and OWF</a:t>
                </a:r>
              </a:p>
              <a:p>
                <a:r>
                  <a:rPr lang="en-US"/>
                  <a:t>Use them to construct:</a:t>
                </a:r>
              </a:p>
              <a:p>
                <a:pPr lvl="1"/>
                <a:r>
                  <a:rPr lang="en-GB" altLang="en-US" sz="2800" i="1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/>
                  <a:t> - CRHF but </a:t>
                </a:r>
                <a:r>
                  <a:rPr lang="en-US" u="sng"/>
                  <a:t>not</a:t>
                </a:r>
                <a:r>
                  <a:rPr lang="en-US"/>
                  <a:t> OWF</a:t>
                </a:r>
              </a:p>
              <a:p>
                <a:pPr lvl="1"/>
                <a:r>
                  <a:rPr lang="en-GB" altLang="en-US" sz="2800" i="1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/>
                  <a:t>  - OWF but not CRHF</a:t>
                </a:r>
              </a:p>
              <a:p>
                <a:r>
                  <a:rPr lang="en-US"/>
                  <a:t>One possible solution:</a:t>
                </a:r>
              </a:p>
              <a:p>
                <a:pPr lvl="1"/>
                <a:r>
                  <a:rPr lang="en-GB" altLang="en-US" sz="2800" i="1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GB" altLang="en-US" sz="28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(m)= {1||m if |m|=n,  0||h</a:t>
                </a:r>
                <a:r>
                  <a:rPr lang="en-GB" altLang="en-US" sz="2800" i="1" baseline="-2500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800" i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(m) otherwise }</a:t>
                </a:r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61" t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4.1, 4.2 (except 4.2.6), 4.3, 4.4 (except 4.4.2), 4.5 (except 4.5.3).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695496"/>
            <a:ext cx="202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Algorithmic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Complexity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20839</TotalTime>
  <Words>3891</Words>
  <Application>Microsoft Macintosh PowerPoint</Application>
  <PresentationFormat>On-screen Show (4:3)</PresentationFormat>
  <Paragraphs>662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Weaker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Oracle Model (ROM)</vt:lpstr>
      <vt:lpstr>Exercise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Ghada Almashaqbeh</cp:lastModifiedBy>
  <cp:revision>41</cp:revision>
  <cp:lastPrinted>1601-01-01T00:00:00Z</cp:lastPrinted>
  <dcterms:created xsi:type="dcterms:W3CDTF">2003-03-23T06:19:47Z</dcterms:created>
  <dcterms:modified xsi:type="dcterms:W3CDTF">2021-02-25T01:17:09Z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